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2" r:id="rId4"/>
    <p:sldMasterId id="2147483693" r:id="rId5"/>
    <p:sldMasterId id="214748369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y="5143500" cx="9144000"/>
  <p:notesSz cx="6858000" cy="9144000"/>
  <p:embeddedFontLst>
    <p:embeddedFont>
      <p:font typeface="Dosis"/>
      <p:regular r:id="rId21"/>
      <p:bold r:id="rId22"/>
    </p:embeddedFont>
    <p:embeddedFont>
      <p:font typeface="Roboto Black"/>
      <p:bold r:id="rId23"/>
      <p:boldItalic r:id="rId24"/>
    </p:embeddedFont>
    <p:embeddedFont>
      <p:font typeface="Roboto Thin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Dosis-bold.fntdata"/><Relationship Id="rId21" Type="http://schemas.openxmlformats.org/officeDocument/2006/relationships/font" Target="fonts/Dosis-regular.fntdata"/><Relationship Id="rId24" Type="http://schemas.openxmlformats.org/officeDocument/2006/relationships/font" Target="fonts/RobotoBlack-boldItalic.fntdata"/><Relationship Id="rId23" Type="http://schemas.openxmlformats.org/officeDocument/2006/relationships/font" Target="fonts/RobotoBlack-bold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RobotoThin-bold.fntdata"/><Relationship Id="rId25" Type="http://schemas.openxmlformats.org/officeDocument/2006/relationships/font" Target="fonts/RobotoThin-regular.fntdata"/><Relationship Id="rId28" Type="http://schemas.openxmlformats.org/officeDocument/2006/relationships/font" Target="fonts/RobotoThin-boldItalic.fntdata"/><Relationship Id="rId27" Type="http://schemas.openxmlformats.org/officeDocument/2006/relationships/font" Target="fonts/RobotoThin-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Roboto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0db00287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g50db00287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50db00287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50db00287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50db002871_0_6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g50db002871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0db00287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50db00287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0db00287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g50db00287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50db002871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50db0028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0db00287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g50db00287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0db00287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50db00287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50db00287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50db00287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295269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/>
        </p:nvSpPr>
        <p:spPr>
          <a:xfrm>
            <a:off x="469021" y="1983100"/>
            <a:ext cx="8210374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b="0" i="0" sz="1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Google Shape;56;p15"/>
          <p:cNvSpPr/>
          <p:nvPr/>
        </p:nvSpPr>
        <p:spPr>
          <a:xfrm>
            <a:off x="469011" y="2814675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b="0" i="0" sz="10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Google Shape;57;p15"/>
          <p:cNvSpPr/>
          <p:nvPr/>
        </p:nvSpPr>
        <p:spPr>
          <a:xfrm>
            <a:off x="469031" y="4578285"/>
            <a:ext cx="1792609" cy="19645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b="0" i="0" sz="8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s">
  <p:cSld name="CUSTOM_1">
    <p:bg>
      <p:bgPr>
        <a:solidFill>
          <a:srgbClr val="295269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/>
          <p:nvPr/>
        </p:nvSpPr>
        <p:spPr>
          <a:xfrm>
            <a:off x="469000" y="2073325"/>
            <a:ext cx="7747596" cy="16605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b="0" i="0" sz="18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b="0" i="0" sz="18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b="0" i="0" sz="18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Google Shape;61;p16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EBECED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62" name="Google Shape;62;p16"/>
          <p:cNvSpPr/>
          <p:nvPr/>
        </p:nvSpPr>
        <p:spPr>
          <a:xfrm>
            <a:off x="469011" y="519150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b="0" i="0" sz="2400" u="none" cap="none" strike="noStrik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Google Shape;63;p1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EBECED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Slide">
  <p:cSld name="CUSTOM_6">
    <p:bg>
      <p:bgPr>
        <a:solidFill>
          <a:srgbClr val="6AB1D3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/>
        </p:nvSpPr>
        <p:spPr>
          <a:xfrm>
            <a:off x="469021" y="1906900"/>
            <a:ext cx="8171820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b="0" i="0" sz="1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Google Shape;66;p17"/>
          <p:cNvSpPr/>
          <p:nvPr/>
        </p:nvSpPr>
        <p:spPr>
          <a:xfrm>
            <a:off x="469011" y="2738475"/>
            <a:ext cx="8171820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b="0" i="0" sz="10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-section Slide">
  <p:cSld name="CUSTOM_7">
    <p:bg>
      <p:bgPr>
        <a:solidFill>
          <a:srgbClr val="E6E7E8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/>
          <p:nvPr/>
        </p:nvSpPr>
        <p:spPr>
          <a:xfrm>
            <a:off x="469021" y="1906900"/>
            <a:ext cx="8210374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b="0" i="0" sz="10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Google Shape;69;p18"/>
          <p:cNvSpPr/>
          <p:nvPr/>
        </p:nvSpPr>
        <p:spPr>
          <a:xfrm>
            <a:off x="469011" y="2738475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b="0" i="0" sz="10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al Slide">
  <p:cSld name="CUSTOM_1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/>
          <p:nvPr/>
        </p:nvSpPr>
        <p:spPr>
          <a:xfrm>
            <a:off x="469025" y="1767264"/>
            <a:ext cx="7697398" cy="216065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b="0" i="0" lang="en" sz="32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32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b="0" i="0" lang="en" sz="32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b="0" i="0" lang="en" sz="32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b="0" i="0" sz="32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Google Shape;72;p19"/>
          <p:cNvSpPr/>
          <p:nvPr/>
        </p:nvSpPr>
        <p:spPr>
          <a:xfrm>
            <a:off x="469031" y="1063194"/>
            <a:ext cx="785826" cy="35498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ist 1">
  <p:cSld name="CUSTOM_9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/>
          <p:nvPr/>
        </p:nvSpPr>
        <p:spPr>
          <a:xfrm>
            <a:off x="469000" y="2073325"/>
            <a:ext cx="7747596" cy="16605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b="0" i="0" sz="18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b="0" i="0" sz="18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b="0" i="0" sz="18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Google Shape;75;p2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295269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76" name="Google Shape;76;p20"/>
          <p:cNvSpPr/>
          <p:nvPr/>
        </p:nvSpPr>
        <p:spPr>
          <a:xfrm>
            <a:off x="469011" y="519150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b="0" i="0" sz="2400" u="none" cap="none" strike="noStrik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Google Shape;77;p20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295269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ist 2">
  <p:cSld name="CUSTOM_8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69025" y="1083775"/>
            <a:ext cx="821037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Google Shape;80;p21"/>
          <p:cNvSpPr/>
          <p:nvPr/>
        </p:nvSpPr>
        <p:spPr>
          <a:xfrm>
            <a:off x="469025" y="2543425"/>
            <a:ext cx="8210374" cy="216632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Google Shape;81;p21"/>
          <p:cNvSpPr/>
          <p:nvPr/>
        </p:nvSpPr>
        <p:spPr>
          <a:xfrm>
            <a:off x="469031" y="489942"/>
            <a:ext cx="809261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ist 2 - Andy">
  <p:cSld name="CUSTOM_8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/>
          <p:nvPr/>
        </p:nvSpPr>
        <p:spPr>
          <a:xfrm>
            <a:off x="469025" y="1083775"/>
            <a:ext cx="821037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Google Shape;84;p22"/>
          <p:cNvSpPr/>
          <p:nvPr/>
        </p:nvSpPr>
        <p:spPr>
          <a:xfrm>
            <a:off x="469031" y="489942"/>
            <a:ext cx="809261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Google Shape;85;p22"/>
          <p:cNvSpPr txBox="1"/>
          <p:nvPr>
            <p:ph idx="1" type="body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indent="-2667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indent="-2667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indent="-2667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indent="-2667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indent="-2667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indent="-2667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indent="-2667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indent="-2667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-Column">
  <p:cSld name="CUSTOM_3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/>
          <p:nvPr/>
        </p:nvSpPr>
        <p:spPr>
          <a:xfrm>
            <a:off x="469025" y="2498625"/>
            <a:ext cx="3836306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Google Shape;88;p23"/>
          <p:cNvSpPr/>
          <p:nvPr/>
        </p:nvSpPr>
        <p:spPr>
          <a:xfrm>
            <a:off x="469025" y="1083775"/>
            <a:ext cx="821037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Google Shape;89;p23"/>
          <p:cNvSpPr/>
          <p:nvPr/>
        </p:nvSpPr>
        <p:spPr>
          <a:xfrm>
            <a:off x="469003" y="489950"/>
            <a:ext cx="3541048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Google Shape;90;p23"/>
          <p:cNvSpPr/>
          <p:nvPr/>
        </p:nvSpPr>
        <p:spPr>
          <a:xfrm>
            <a:off x="4841000" y="2498625"/>
            <a:ext cx="3836306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Google Shape;91;p23"/>
          <p:cNvSpPr/>
          <p:nvPr/>
        </p:nvSpPr>
        <p:spPr>
          <a:xfrm>
            <a:off x="4841000" y="3269525"/>
            <a:ext cx="3836306" cy="151804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Google Shape;92;p23"/>
          <p:cNvSpPr/>
          <p:nvPr/>
        </p:nvSpPr>
        <p:spPr>
          <a:xfrm>
            <a:off x="469025" y="3269525"/>
            <a:ext cx="3836306" cy="151804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-Column">
  <p:cSld name="CUSTOM_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/>
          <p:nvPr/>
        </p:nvSpPr>
        <p:spPr>
          <a:xfrm>
            <a:off x="469025" y="1083775"/>
            <a:ext cx="818472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Google Shape;95;p24"/>
          <p:cNvSpPr/>
          <p:nvPr/>
        </p:nvSpPr>
        <p:spPr>
          <a:xfrm>
            <a:off x="469025" y="3269525"/>
            <a:ext cx="2460126" cy="151804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Google Shape;96;p24"/>
          <p:cNvSpPr/>
          <p:nvPr/>
        </p:nvSpPr>
        <p:spPr>
          <a:xfrm>
            <a:off x="469031" y="2466975"/>
            <a:ext cx="2460126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Google Shape;97;p24"/>
          <p:cNvSpPr/>
          <p:nvPr/>
        </p:nvSpPr>
        <p:spPr>
          <a:xfrm>
            <a:off x="3345275" y="3261725"/>
            <a:ext cx="2458992" cy="151918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Google Shape;98;p24"/>
          <p:cNvSpPr/>
          <p:nvPr/>
        </p:nvSpPr>
        <p:spPr>
          <a:xfrm>
            <a:off x="3345273" y="2463626"/>
            <a:ext cx="2458992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Google Shape;99;p24"/>
          <p:cNvSpPr/>
          <p:nvPr/>
        </p:nvSpPr>
        <p:spPr>
          <a:xfrm>
            <a:off x="6193600" y="3261725"/>
            <a:ext cx="2460126" cy="151918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Google Shape;100;p24"/>
          <p:cNvSpPr/>
          <p:nvPr/>
        </p:nvSpPr>
        <p:spPr>
          <a:xfrm>
            <a:off x="6220375" y="2460275"/>
            <a:ext cx="2458992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Google Shape;101;p24"/>
          <p:cNvSpPr/>
          <p:nvPr/>
        </p:nvSpPr>
        <p:spPr>
          <a:xfrm>
            <a:off x="469007" y="489950"/>
            <a:ext cx="3036225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-Column">
  <p:cSld name="CUSTOM_20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/>
          <p:nvPr/>
        </p:nvSpPr>
        <p:spPr>
          <a:xfrm>
            <a:off x="536150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Google Shape;104;p25"/>
          <p:cNvSpPr/>
          <p:nvPr/>
        </p:nvSpPr>
        <p:spPr>
          <a:xfrm>
            <a:off x="536150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Google Shape;105;p2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06" name="Google Shape;106;p25"/>
          <p:cNvSpPr/>
          <p:nvPr/>
        </p:nvSpPr>
        <p:spPr>
          <a:xfrm>
            <a:off x="2619675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Google Shape;107;p25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08" name="Google Shape;108;p25"/>
          <p:cNvSpPr/>
          <p:nvPr/>
        </p:nvSpPr>
        <p:spPr>
          <a:xfrm>
            <a:off x="2619675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Google Shape;109;p25"/>
          <p:cNvSpPr/>
          <p:nvPr/>
        </p:nvSpPr>
        <p:spPr>
          <a:xfrm>
            <a:off x="4718025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Google Shape;110;p25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11" name="Google Shape;111;p25"/>
          <p:cNvSpPr/>
          <p:nvPr/>
        </p:nvSpPr>
        <p:spPr>
          <a:xfrm>
            <a:off x="4718025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Google Shape;112;p25"/>
          <p:cNvSpPr/>
          <p:nvPr/>
        </p:nvSpPr>
        <p:spPr>
          <a:xfrm>
            <a:off x="6816375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Google Shape;113;p25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14" name="Google Shape;114;p25"/>
          <p:cNvSpPr/>
          <p:nvPr/>
        </p:nvSpPr>
        <p:spPr>
          <a:xfrm>
            <a:off x="6816375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Google Shape;115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5"/>
          <p:cNvSpPr/>
          <p:nvPr/>
        </p:nvSpPr>
        <p:spPr>
          <a:xfrm>
            <a:off x="536150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Google Shape;117;p25"/>
          <p:cNvSpPr/>
          <p:nvPr/>
        </p:nvSpPr>
        <p:spPr>
          <a:xfrm>
            <a:off x="536150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Google Shape;118;p25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19" name="Google Shape;119;p25"/>
          <p:cNvSpPr/>
          <p:nvPr/>
        </p:nvSpPr>
        <p:spPr>
          <a:xfrm>
            <a:off x="2619675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Google Shape;120;p25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21" name="Google Shape;121;p25"/>
          <p:cNvSpPr/>
          <p:nvPr/>
        </p:nvSpPr>
        <p:spPr>
          <a:xfrm>
            <a:off x="2619675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4718025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Google Shape;123;p25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24" name="Google Shape;124;p25"/>
          <p:cNvSpPr/>
          <p:nvPr/>
        </p:nvSpPr>
        <p:spPr>
          <a:xfrm>
            <a:off x="4718025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Google Shape;125;p25"/>
          <p:cNvSpPr/>
          <p:nvPr/>
        </p:nvSpPr>
        <p:spPr>
          <a:xfrm>
            <a:off x="6816375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Google Shape;126;p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27" name="Google Shape;127;p25"/>
          <p:cNvSpPr/>
          <p:nvPr/>
        </p:nvSpPr>
        <p:spPr>
          <a:xfrm>
            <a:off x="6816375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Google Shape;128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/>
          <p:nvPr/>
        </p:nvSpPr>
        <p:spPr>
          <a:xfrm>
            <a:off x="536150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Google Shape;132;p25"/>
          <p:cNvSpPr/>
          <p:nvPr/>
        </p:nvSpPr>
        <p:spPr>
          <a:xfrm>
            <a:off x="2619675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6801475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4717950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Google Shape;135;p2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6" name="Google Shape;136;p2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7" name="Google Shape;137;p25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8" name="Google Shape;138;p25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xes Slide">
  <p:cSld name="CUSTOM_19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6"/>
          <p:cNvSpPr/>
          <p:nvPr/>
        </p:nvSpPr>
        <p:spPr>
          <a:xfrm>
            <a:off x="457359" y="1347812"/>
            <a:ext cx="2434482" cy="2447869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295269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85722" y="1522982"/>
            <a:ext cx="2177712" cy="2991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b="0" i="0" sz="16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Google Shape;143;p26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cap="rnd" cmpd="sng" w="9525">
            <a:solidFill>
              <a:srgbClr val="E6E7E8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44" name="Google Shape;144;p26"/>
          <p:cNvSpPr/>
          <p:nvPr/>
        </p:nvSpPr>
        <p:spPr>
          <a:xfrm>
            <a:off x="641533" y="2167111"/>
            <a:ext cx="2066106" cy="1378502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Google Shape;14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/>
          <p:nvPr/>
        </p:nvSpPr>
        <p:spPr>
          <a:xfrm>
            <a:off x="3354758" y="1347812"/>
            <a:ext cx="2434482" cy="2447869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295269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6"/>
          <p:cNvSpPr/>
          <p:nvPr/>
        </p:nvSpPr>
        <p:spPr>
          <a:xfrm>
            <a:off x="3483123" y="1522982"/>
            <a:ext cx="2177712" cy="2991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b="0" i="0" sz="16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Google Shape;148;p26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cap="rnd" cmpd="sng" w="9525">
            <a:solidFill>
              <a:srgbClr val="E6E7E8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49" name="Google Shape;149;p26"/>
          <p:cNvSpPr/>
          <p:nvPr/>
        </p:nvSpPr>
        <p:spPr>
          <a:xfrm>
            <a:off x="3538933" y="2167111"/>
            <a:ext cx="2066106" cy="1378502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Google Shape;15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/>
          <p:nvPr/>
        </p:nvSpPr>
        <p:spPr>
          <a:xfrm>
            <a:off x="6252158" y="1347812"/>
            <a:ext cx="2434482" cy="2447869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295269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6"/>
          <p:cNvSpPr/>
          <p:nvPr/>
        </p:nvSpPr>
        <p:spPr>
          <a:xfrm>
            <a:off x="6380522" y="1522982"/>
            <a:ext cx="2177712" cy="2991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b="0" i="0" sz="16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Google Shape;153;p26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cap="rnd" cmpd="sng" w="9525">
            <a:solidFill>
              <a:srgbClr val="E6E7E8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54" name="Google Shape;154;p26"/>
          <p:cNvSpPr/>
          <p:nvPr/>
        </p:nvSpPr>
        <p:spPr>
          <a:xfrm>
            <a:off x="6436332" y="2167111"/>
            <a:ext cx="2066106" cy="1378502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ngle-Image Normal">
  <p:cSld name="CUSTOM_13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b="0" i="0" sz="28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Google Shape;158;p2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b="1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b="1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b="1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Google Shape;159;p27"/>
          <p:cNvSpPr/>
          <p:nvPr/>
        </p:nvSpPr>
        <p:spPr>
          <a:xfrm>
            <a:off x="486668" y="359490"/>
            <a:ext cx="2423304" cy="227707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b="0" i="0" sz="15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/>
          <p:nvPr/>
        </p:nvSpPr>
        <p:spPr>
          <a:xfrm>
            <a:off x="486668" y="4452635"/>
            <a:ext cx="3240378" cy="3337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-Image Slide">
  <p:cSld name="CUSTOM_14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/>
          <p:nvPr/>
        </p:nvSpPr>
        <p:spPr>
          <a:xfrm>
            <a:off x="632594" y="4102372"/>
            <a:ext cx="2438905" cy="33372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b="0" i="0" sz="11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Google Shape;164;p28"/>
          <p:cNvSpPr/>
          <p:nvPr/>
        </p:nvSpPr>
        <p:spPr>
          <a:xfrm>
            <a:off x="640407" y="705146"/>
            <a:ext cx="2423304" cy="159617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b="0" i="0" sz="15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Google Shape;16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/>
          <p:nvPr/>
        </p:nvSpPr>
        <p:spPr>
          <a:xfrm>
            <a:off x="4874790" y="4103488"/>
            <a:ext cx="2438905" cy="33485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b="0" i="0" sz="11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Google Shape;168;p28"/>
          <p:cNvSpPr/>
          <p:nvPr/>
        </p:nvSpPr>
        <p:spPr>
          <a:xfrm>
            <a:off x="4882604" y="707379"/>
            <a:ext cx="2423304" cy="158483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b="0" i="0" sz="15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tatement 1">
  <p:cSld name="CUSTOM_15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9"/>
          <p:cNvPicPr preferRelativeResize="0"/>
          <p:nvPr/>
        </p:nvPicPr>
        <p:blipFill rotWithShape="1">
          <a:blip r:embed="rId2">
            <a:alphaModFix/>
          </a:blip>
          <a:srcRect b="15626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9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b="0" i="0" sz="4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Google Shape;173;p29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tatement 2">
  <p:cSld name="CUSTOM_16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b="0" i="0" sz="4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Google Shape;178;p30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erson Slide">
  <p:cSld name="CUSTOM_17">
    <p:bg>
      <p:bgPr>
        <a:solidFill>
          <a:srgbClr val="000000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b="0" i="0" sz="18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Google Shape;182;p3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b="0" i="0" sz="14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b="0" i="0" sz="24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go over white">
  <p:cSld name="CUSTOM_5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go over blue" type="titleOnly">
  <p:cSld name="TITLE_ONLY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inal Slide">
  <p:cSld name="CUSTOM_18">
    <p:bg>
      <p:bgPr>
        <a:solidFill>
          <a:srgbClr val="295269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/>
          <p:nvPr/>
        </p:nvSpPr>
        <p:spPr>
          <a:xfrm>
            <a:off x="469021" y="2179413"/>
            <a:ext cx="8210374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b="0" i="0" sz="1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Google Shape;191;p34"/>
          <p:cNvSpPr/>
          <p:nvPr/>
        </p:nvSpPr>
        <p:spPr>
          <a:xfrm>
            <a:off x="2676525" y="3243775"/>
            <a:ext cx="3790948" cy="66155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b="0" i="0" sz="14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b="0" i="0" sz="12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b="0" i="0" sz="12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Google Shape;192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4"/>
          <p:cNvSpPr/>
          <p:nvPr/>
        </p:nvSpPr>
        <p:spPr>
          <a:xfrm>
            <a:off x="2676525" y="4634425"/>
            <a:ext cx="3790948" cy="3472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b="0" i="0" lang="en" sz="1200" u="none" cap="none" strike="noStrik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b="0" i="0" lang="en" sz="12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b="0" i="0" sz="1200" u="none" cap="none" strike="noStrik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meline">
  <p:cSld name="CUSTOM_2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Google Shape;195;p3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6" name="Google Shape;196;p35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b="0" i="0" sz="9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Google Shape;197;p35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8" name="Google Shape;198;p35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b="0" i="0" sz="9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Google Shape;199;p35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0" name="Google Shape;200;p35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b="0" i="0" sz="9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Google Shape;201;p35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2" name="Google Shape;202;p35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Google Shape;203;p35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Google Shape;204;p35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5" name="Google Shape;205;p3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Google Shape;206;p35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7" name="Google Shape;207;p35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" name="Google Shape;208;p35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Google Shape;209;p35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Google Shape;210;p35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1" name="Google Shape;211;p35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Google Shape;212;p35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3" name="Google Shape;213;p35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4" name="Google Shape;214;p35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Google Shape;215;p3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Google Shape;216;p35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7" name="Google Shape;217;p35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Google Shape;218;p35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9" name="Google Shape;219;p35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20" name="Google Shape;220;p35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21" name="Google Shape;221;p35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222" name="Google Shape;222;p35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Google Shape;223;p35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Google Shape;224;p35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Google Shape;225;p3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Google Shape;226;p35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Google Shape;227;p35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Google Shape;228;p35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Google Shape;229;p35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fmla="val 0" name="adj"/>
            </a:avLst>
          </a:prstGeom>
          <a:solidFill>
            <a:srgbClr val="59A1C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Google Shape;230;p35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fmla="val 0" name="adj"/>
            </a:avLst>
          </a:prstGeom>
          <a:solidFill>
            <a:srgbClr val="59A1C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Google Shape;231;p35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Google Shape;232;p35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233" name="Google Shape;233;p35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5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b="0" i="0" sz="11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Google Shape;235;p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b="0" i="0" sz="1100" u="none" cap="none" strike="noStrik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Google Shape;236;p35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5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b="0" i="0" sz="1100" u="none" cap="none" strike="noStrik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Google Shape;238;p35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Google Shape;239;p35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0" name="Google Shape;240;p35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1" name="Google Shape;241;p35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2" name="Google Shape;242;p35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9" name="Google Shape;249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" name="Google Shape;25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3" name="Google Shape;253;p3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4" name="Google Shape;25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7" name="Google Shape;2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0" name="Google Shape;260;p4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1" name="Google Shape;261;p4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2" name="Google Shape;26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5" name="Google Shape;26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8" name="Google Shape;268;p4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9" name="Google Shape;269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2" name="Google Shape;27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6" name="Google Shape;276;p4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7" name="Google Shape;277;p4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8" name="Google Shape;27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81" name="Google Shape;281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Google Shape;284;p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5" name="Google Shape;28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6" name="Google Shape;24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5269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8"/>
          <p:cNvSpPr/>
          <p:nvPr/>
        </p:nvSpPr>
        <p:spPr>
          <a:xfrm>
            <a:off x="466813" y="2994050"/>
            <a:ext cx="8210374" cy="156146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Attribution Queries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800" u="none" cap="none" strike="noStrike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b="0" i="0" sz="2800" u="none" cap="none" strike="noStrike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Lee Seng Yong</a:t>
            </a:r>
            <a:r>
              <a:rPr b="0" i="0" lang="en" sz="2800" u="none" cap="none" strike="noStrike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</a:t>
            </a:r>
            <a:r>
              <a:rPr lang="en" sz="28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Alvin</a:t>
            </a:r>
            <a:endParaRPr b="0" i="0" sz="2800" u="none" cap="none" strike="noStrike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31/3/2019</a:t>
            </a:r>
            <a:endParaRPr b="0" i="0" sz="2800" u="none" cap="none" strike="noStrike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3" name="Google Shape;293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/>
        </p:nvSpPr>
        <p:spPr>
          <a:xfrm>
            <a:off x="311700" y="697050"/>
            <a:ext cx="85206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i="0" lang="en" sz="1800" u="none" cap="none" strike="noStrike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b="1" i="0" lang="en" sz="1800" u="none" cap="none" strike="noStrike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How many last touches on the purchase page is each campaign responsible for?</a:t>
            </a:r>
            <a:endParaRPr b="1" sz="1800">
              <a:solidFill>
                <a:srgbClr val="0C34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57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WITH last_touch AS (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SELECT user_id,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    MAX(timestamp) as last_touch_at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FROM page_visits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WHERE page_name = '4 - purchase'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GROUP BY user_id)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SELECT lt.user_id,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lt.last_touch_at,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pv.utm_source,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pv.utm_campaign,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COUNT(utm_campaign)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FROM last_touch lt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JOIN page_visits pv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ON lt.user_id = pv.user_id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AND lt.last_touch_at = pv.timestamp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GROUP BY utm_campaign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ORDER BY 5 DESC;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6" name="Google Shape;356;p57"/>
          <p:cNvSpPr txBox="1"/>
          <p:nvPr/>
        </p:nvSpPr>
        <p:spPr>
          <a:xfrm>
            <a:off x="177975" y="1201325"/>
            <a:ext cx="4920900" cy="21024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last touches on purchase page (who purchased) for the 8 campaigns are grouped by campaign from highest to lowest last touches: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#1 (weekly-newsletter):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115 last touch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#2 (retargetting-ad):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113 last touch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#3 (retargetting-campaign):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54 last touch 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#4 (paid-search):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52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#5 (getting-to-know-cool-tshirts):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#6 (ten-crazy-cool-tshirts-facts):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 last touch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#7 (interview-with-cool-tshirts-founder):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7 last touch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#8 (cool-tshirts-search):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 last touch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7" name="Google Shape;35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975" y="3370225"/>
            <a:ext cx="4920900" cy="157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8"/>
          <p:cNvSpPr txBox="1"/>
          <p:nvPr/>
        </p:nvSpPr>
        <p:spPr>
          <a:xfrm>
            <a:off x="311700" y="697050"/>
            <a:ext cx="85206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2.5 What is the typical user journey?</a:t>
            </a:r>
            <a:endParaRPr b="1" sz="1800">
              <a:solidFill>
                <a:srgbClr val="0C34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58"/>
          <p:cNvSpPr txBox="1"/>
          <p:nvPr/>
        </p:nvSpPr>
        <p:spPr>
          <a:xfrm>
            <a:off x="177975" y="1201325"/>
            <a:ext cx="8654400" cy="36678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typical user journey comes from these 4 campaigns (weekly-newsletter, retargetting-ad, retargetting-campaign &amp; paid-search); which means campaigns that are repeated over a consistent basis are likely to outperform those campaigns that are not repeated.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First touches: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(Interview-with-cool-tshirts-founder):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622 first touch 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(getting-to-know-cool-tshirts):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612 first touch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(ten-crazy-cool-shirts-facts):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576 first touch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(cool-tshirts-search):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169 first touch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Last touches (361visitors  made a purchase):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(weekly-newsletter):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115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=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100%</a:t>
            </a:r>
            <a:r>
              <a:rPr b="1" lang="en" sz="1000" u="sng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(retargetting-ad):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113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=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100%</a:t>
            </a:r>
            <a:r>
              <a:rPr b="1" lang="en" sz="1000" u="sng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 u="sng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(retargetting-campaign):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54 last touch 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=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100%</a:t>
            </a:r>
            <a:r>
              <a:rPr b="1" lang="en" sz="1000" u="sng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 u="sng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(paid-search):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52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=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100%</a:t>
            </a:r>
            <a:r>
              <a:rPr b="1" lang="en" sz="1000" u="sng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 u="sng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(getting-to-know-cool-tshirts):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=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9/612 = 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1.5%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(ten-crazy-cool-tshirts-facts):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=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9/576 = 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1.6%</a:t>
            </a:r>
            <a:r>
              <a:rPr b="1" lang="en" sz="1000" u="sng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(interview-with-cool-tshirts-founder):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7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= 7/622 = 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1.1%</a:t>
            </a:r>
            <a:endParaRPr b="1" sz="10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(cool-tshirts-search):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= 2/169 = 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1.2%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04056">
            <a:alpha val="82350"/>
          </a:srgbClr>
        </a:solid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9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r>
              <a:rPr b="0" i="0" lang="en" sz="4800" u="none" cap="none" strike="noStrike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" sz="4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Optimize the campaign budget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0"/>
          <p:cNvSpPr txBox="1"/>
          <p:nvPr/>
        </p:nvSpPr>
        <p:spPr>
          <a:xfrm>
            <a:off x="311700" y="697050"/>
            <a:ext cx="85206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3.1</a:t>
            </a:r>
            <a:r>
              <a:rPr b="1" i="0" lang="en" sz="1800" u="none" cap="none" strike="noStrike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CoolTShirts can re-invest in 5 campaigns. Which should they pick and why?</a:t>
            </a:r>
            <a:endParaRPr b="1" sz="1800">
              <a:solidFill>
                <a:srgbClr val="0C34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60"/>
          <p:cNvSpPr txBox="1"/>
          <p:nvPr/>
        </p:nvSpPr>
        <p:spPr>
          <a:xfrm>
            <a:off x="177975" y="1201325"/>
            <a:ext cx="8439300" cy="21024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CoolTShirts should re-invest in 5 campaigns below as these campaigns have are the Top 5 highest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last touches &amp; highest rate % of conversion from first to last touch (purchased):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#1 (weekly-newsletter):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115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[100% Conversion]</a:t>
            </a:r>
            <a:endParaRPr b="1" sz="10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#2 (retargetting-ad):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113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[100% Conversion]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#3 (retargetting-campaign):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54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[100% Conversion]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#4 (paid-search):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52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[100% Conversion]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#5 (ten-crazy-cool-tshirts-facts):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0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[1.6% Conversion]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9"/>
          <p:cNvSpPr txBox="1"/>
          <p:nvPr>
            <p:ph type="title"/>
          </p:nvPr>
        </p:nvSpPr>
        <p:spPr>
          <a:xfrm>
            <a:off x="311700" y="39000"/>
            <a:ext cx="85206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295269"/>
                </a:solidFill>
              </a:rPr>
              <a:t>Table of Contents</a:t>
            </a:r>
            <a:endParaRPr b="1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49"/>
          <p:cNvSpPr txBox="1"/>
          <p:nvPr/>
        </p:nvSpPr>
        <p:spPr>
          <a:xfrm>
            <a:off x="311700" y="611700"/>
            <a:ext cx="8061300" cy="45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1. </a:t>
            </a: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Get familiar with the CoolTShirts.</a:t>
            </a:r>
            <a:endParaRPr sz="12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0000"/>
              </a:lnSpc>
              <a:spcBef>
                <a:spcPts val="1200"/>
              </a:spcBef>
              <a:spcAft>
                <a:spcPts val="0"/>
              </a:spcAft>
              <a:buClr>
                <a:srgbClr val="484848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How many campaigns and sources does CoolTShirts use and how are they related? Be sure to explain the difference between </a:t>
            </a:r>
            <a:r>
              <a:rPr lang="en" sz="1200">
                <a:solidFill>
                  <a:srgbClr val="15141F"/>
                </a:solidFill>
                <a:highlight>
                  <a:srgbClr val="DFE0E0"/>
                </a:highlight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200">
                <a:solidFill>
                  <a:srgbClr val="15141F"/>
                </a:solidFill>
                <a:highlight>
                  <a:srgbClr val="DFE0E0"/>
                </a:highlight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What pages are on their website?</a:t>
            </a:r>
            <a:endParaRPr sz="12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2. What is the user journey?</a:t>
            </a:r>
            <a:endParaRPr sz="12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0000"/>
              </a:lnSpc>
              <a:spcBef>
                <a:spcPts val="1200"/>
              </a:spcBef>
              <a:spcAft>
                <a:spcPts val="0"/>
              </a:spcAft>
              <a:buClr>
                <a:srgbClr val="484848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How many first touches is each campaign responsible for?</a:t>
            </a:r>
            <a:endParaRPr sz="12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How many last touches is each campaign responsible for?</a:t>
            </a:r>
            <a:endParaRPr sz="12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How many visitors make a purchase?</a:t>
            </a:r>
            <a:endParaRPr sz="12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How many last touches </a:t>
            </a:r>
            <a:r>
              <a:rPr i="1"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on the purchase page</a:t>
            </a: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 is each campaign responsible for?</a:t>
            </a:r>
            <a:endParaRPr sz="12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What is the typical user journey?</a:t>
            </a:r>
            <a:endParaRPr sz="12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3. Optimize the campaign budget</a:t>
            </a:r>
            <a:endParaRPr sz="12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0000"/>
              </a:lnSpc>
              <a:spcBef>
                <a:spcPts val="1200"/>
              </a:spcBef>
              <a:spcAft>
                <a:spcPts val="0"/>
              </a:spcAft>
              <a:buClr>
                <a:srgbClr val="484848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CoolTShirts can re-invest in 5 campaigns. Which should they pick and why?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04056">
            <a:alpha val="82352"/>
          </a:srgbClr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" sz="4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Get Familiar with CoolTShirts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1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1800" u="none" cap="none" strike="noStrike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b="1" lang="en"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rPr>
              <a:t>How many campaigns and sources does CoolTShirts use and how are they related? Be sure to explain the difference between </a:t>
            </a:r>
            <a:r>
              <a:rPr b="1" lang="en" sz="1800">
                <a:solidFill>
                  <a:srgbClr val="073763"/>
                </a:solidFill>
                <a:highlight>
                  <a:srgbClr val="DFE0E0"/>
                </a:highlight>
                <a:latin typeface="Roboto"/>
                <a:ea typeface="Roboto"/>
                <a:cs typeface="Roboto"/>
                <a:sym typeface="Roboto"/>
              </a:rPr>
              <a:t>utm_campaign</a:t>
            </a:r>
            <a:r>
              <a:rPr b="1" lang="en"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1" lang="en" sz="1800">
                <a:solidFill>
                  <a:srgbClr val="073763"/>
                </a:solidFill>
                <a:highlight>
                  <a:srgbClr val="DFE0E0"/>
                </a:highlight>
                <a:latin typeface="Roboto"/>
                <a:ea typeface="Roboto"/>
                <a:cs typeface="Roboto"/>
                <a:sym typeface="Roboto"/>
              </a:rPr>
              <a:t>utm_source</a:t>
            </a:r>
            <a:r>
              <a:rPr b="1" lang="en"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b="1" sz="1800">
              <a:solidFill>
                <a:srgbClr val="0737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51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SELECT COUNT (DISTINCT utm_campaign)</a:t>
            </a:r>
            <a:b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from page_visits;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SELECT COUNT (DISTINCT utm_source)</a:t>
            </a:r>
            <a:b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from page_visits;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SELECT DISTINCT utm_campaign, utm_source</a:t>
            </a:r>
            <a:b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from page_visits;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11" name="Google Shape;311;p51"/>
          <p:cNvSpPr txBox="1"/>
          <p:nvPr/>
        </p:nvSpPr>
        <p:spPr>
          <a:xfrm>
            <a:off x="177975" y="1201325"/>
            <a:ext cx="4920900" cy="15783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There are 8 Distinct Campaigns &amp; 6 Distinct Sources.</a:t>
            </a:r>
            <a:br>
              <a:rPr lang="en" sz="1200"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6 Distinct Source, there are 8 Distinct Campaign: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“nytimes”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has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 Campaign (getting-to-know-cool-tshirts)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“buzzfeed”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has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 Campaign (ten-crazy-cool-tshirts-facts)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“facebook”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has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 Campaign (retargetting-ad)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“medium”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has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 Campaign (interview-with-cool-tshirts-founder)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“email”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have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 Campaign (weekly-newsletter &amp; retargetting-campaign)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“google”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have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 Campaign (paid-search &amp; cool-tshirts-search)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51"/>
          <p:cNvPicPr preferRelativeResize="0"/>
          <p:nvPr/>
        </p:nvPicPr>
        <p:blipFill rotWithShape="1">
          <a:blip r:embed="rId3">
            <a:alphaModFix/>
          </a:blip>
          <a:srcRect b="0" l="0" r="0" t="7885"/>
          <a:stretch/>
        </p:blipFill>
        <p:spPr>
          <a:xfrm>
            <a:off x="177975" y="2872300"/>
            <a:ext cx="4920899" cy="207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2"/>
          <p:cNvSpPr txBox="1"/>
          <p:nvPr/>
        </p:nvSpPr>
        <p:spPr>
          <a:xfrm>
            <a:off x="311700" y="697050"/>
            <a:ext cx="85206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1800" u="none" cap="none" strike="noStrike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1.</a:t>
            </a: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i="0" lang="en" sz="1800" u="none" cap="none" strike="noStrike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What pages are on their website?</a:t>
            </a:r>
            <a:endParaRPr b="1" sz="1800">
              <a:solidFill>
                <a:srgbClr val="0C34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52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SELECT DISTINCT page_name</a:t>
            </a:r>
            <a:b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from page_visits;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19" name="Google Shape;319;p52"/>
          <p:cNvSpPr txBox="1"/>
          <p:nvPr/>
        </p:nvSpPr>
        <p:spPr>
          <a:xfrm>
            <a:off x="177975" y="1201325"/>
            <a:ext cx="4920900" cy="26355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We want to find all the distinct page names.</a:t>
            </a:r>
            <a:br>
              <a:rPr lang="en" sz="1200"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There are 4 pages in CoolTshirts Website, whereby page name are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Landing_page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Shopping_cart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Checkout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Purchase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0" name="Google Shape;32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975" y="3909475"/>
            <a:ext cx="4920899" cy="10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04056">
            <a:alpha val="82350"/>
          </a:srgbClr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3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b="0" i="0" lang="en" sz="4800" u="none" cap="none" strike="noStrike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" sz="4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What is the user journey?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4"/>
          <p:cNvSpPr txBox="1"/>
          <p:nvPr/>
        </p:nvSpPr>
        <p:spPr>
          <a:xfrm>
            <a:off x="311700" y="697050"/>
            <a:ext cx="85206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i="0" lang="en" sz="1800" u="none" cap="none" strike="noStrike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i="0" lang="en" sz="1800" u="none" cap="none" strike="noStrike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How many first touches is each campaign responsible for?</a:t>
            </a:r>
            <a:endParaRPr b="1" sz="1800">
              <a:solidFill>
                <a:srgbClr val="0C34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54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WITH first_touch AS (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SELECT user_id,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   MIN(timestamp) as first_touch_at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FROM page_visits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GROUP BY user_id)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SELECT ft.user_id,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Ft.first_touch_at,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Pv.utm_source,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Pv.utm_campaign,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COUNT(utm_campaign)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FROM first_touch ft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JOIN page_visits pv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ON ft.user_id = pv.user_id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AND ft.first_touch_at = pv.timestamp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GROUP BY utm_campaign</a:t>
            </a:r>
            <a:b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ORDER BY 5 DESC;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2" name="Google Shape;332;p54"/>
          <p:cNvSpPr txBox="1"/>
          <p:nvPr/>
        </p:nvSpPr>
        <p:spPr>
          <a:xfrm>
            <a:off x="177975" y="1201325"/>
            <a:ext cx="4920900" cy="2006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first touches for the 4 campaigns are grouped by campaign from highest to lowest first touches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#1 (Interview-with-cool-tshirts-founder):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622 first touch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#2 (getting-to-know-cool-tshirts):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612 first touch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#3 (ten-crazy-cool-shirts-facts):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576 first touch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#4 (cool-tshirts-search):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169 first touch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3" name="Google Shape;33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970" y="3280850"/>
            <a:ext cx="4920900" cy="166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5"/>
          <p:cNvSpPr txBox="1"/>
          <p:nvPr/>
        </p:nvSpPr>
        <p:spPr>
          <a:xfrm>
            <a:off x="311700" y="697050"/>
            <a:ext cx="85206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i="0" lang="en" sz="1800" u="none" cap="none" strike="noStrike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i="0" lang="en" sz="1800" u="none" cap="none" strike="noStrike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How many last touches is each campaign responsible for?</a:t>
            </a:r>
            <a:endParaRPr b="1" sz="1800">
              <a:solidFill>
                <a:srgbClr val="0C34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Google Shape;339;p55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WITH last_touch AS (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SELECT user_id,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    MAX(timestamp) as last_touch_at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FROM page_visits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GROUP BY user_id)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SELECT lt.user_id,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lt.last_touch_at,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pv.utm_source,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pv.utm_campaign,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COUNT(utm_campaign)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FROM last_touch lt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JOIN page_visits pv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ON lt.user_id = pv.user_id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AND lt.last_touch_at = pv.timestamp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GROUP BY utm_campaign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ORDER BY 5 DESC;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0" name="Google Shape;340;p55"/>
          <p:cNvSpPr txBox="1"/>
          <p:nvPr/>
        </p:nvSpPr>
        <p:spPr>
          <a:xfrm>
            <a:off x="177975" y="1201325"/>
            <a:ext cx="4920900" cy="2004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last touches for the 8 campaigns are grouped by campaign from highest to lowest last touches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#1 (weekly-newsletter):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447 last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touch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#2 (retargetting-ad):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44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 last touch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#3 (retargetting-campaign):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245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last touch 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#4 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(getting-to-know-cool-tshirts):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232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#5 (ten-crazy-cool-tshirts-facts):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190 last touch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#6 (interview-with-cool-tshirts-founder):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184 last touch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#7 (paid-search):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178 last touch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Campaign #8 (cool-tshirts-search):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60 last touch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1" name="Google Shape;34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975" y="3277000"/>
            <a:ext cx="4920900" cy="167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6"/>
          <p:cNvSpPr txBox="1"/>
          <p:nvPr/>
        </p:nvSpPr>
        <p:spPr>
          <a:xfrm>
            <a:off x="311700" y="697050"/>
            <a:ext cx="85206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i="0" lang="en" sz="1800" u="none" cap="none" strike="noStrike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i="0" lang="en" sz="1800" u="none" cap="none" strike="noStrike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solidFill>
                  <a:srgbClr val="0C343D"/>
                </a:solidFill>
                <a:latin typeface="Roboto"/>
                <a:ea typeface="Roboto"/>
                <a:cs typeface="Roboto"/>
                <a:sym typeface="Roboto"/>
              </a:rPr>
              <a:t>How many visitors make a purchase?</a:t>
            </a:r>
            <a:endParaRPr b="1" sz="1800">
              <a:solidFill>
                <a:srgbClr val="0C34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7" name="Google Shape;347;p56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WITH last_touch AS (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SELECT user_id,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    MAX(timestamp) as last_touch_at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FROM page_visits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GROUP BY user_id)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SELECT lt.user_id,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lt.last_touch_at,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pv.utm_source,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pv.utm_campaign,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COUNT(utm_campaign)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FROM last_touch lt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JOIN page_visits pv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ON lt.user_id = pv.user_id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    AND lt.last_touch_at = pv.timestamp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GROUP BY utm_campaign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ORDER BY 5 DESC;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SELECT COUNT(DISTINCT user_id)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FROM page_visits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848"/>
                </a:solidFill>
                <a:latin typeface="Courier New"/>
                <a:ea typeface="Courier New"/>
                <a:cs typeface="Courier New"/>
                <a:sym typeface="Courier New"/>
              </a:rPr>
              <a:t>WHERE page_name = '4 - purchase';</a:t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484848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8" name="Google Shape;348;p56"/>
          <p:cNvSpPr txBox="1"/>
          <p:nvPr/>
        </p:nvSpPr>
        <p:spPr>
          <a:xfrm>
            <a:off x="177975" y="1201325"/>
            <a:ext cx="4920900" cy="18363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Count the distinct users who visited the page named </a:t>
            </a:r>
            <a:r>
              <a:rPr lang="en" sz="1200">
                <a:highlight>
                  <a:srgbClr val="DFE0E0"/>
                </a:highlight>
                <a:latin typeface="Roboto"/>
                <a:ea typeface="Roboto"/>
                <a:cs typeface="Roboto"/>
                <a:sym typeface="Roboto"/>
              </a:rPr>
              <a:t>4 - purchase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:</a:t>
            </a:r>
            <a:endParaRPr i="0" sz="1200" u="none" cap="none" strike="noStrike"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361 Distinct Vistors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make a purchase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9" name="Google Shape;34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90025"/>
            <a:ext cx="4946475" cy="180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